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5" r:id="rId1"/>
  </p:sldMasterIdLst>
  <p:notesMasterIdLst>
    <p:notesMasterId r:id="rId76"/>
  </p:notesMasterIdLst>
  <p:sldIdLst>
    <p:sldId id="804" r:id="rId2"/>
    <p:sldId id="418" r:id="rId3"/>
    <p:sldId id="805" r:id="rId4"/>
    <p:sldId id="806" r:id="rId5"/>
    <p:sldId id="419" r:id="rId6"/>
    <p:sldId id="855" r:id="rId7"/>
    <p:sldId id="807" r:id="rId8"/>
    <p:sldId id="808" r:id="rId9"/>
    <p:sldId id="809" r:id="rId10"/>
    <p:sldId id="810" r:id="rId11"/>
    <p:sldId id="811" r:id="rId12"/>
    <p:sldId id="812" r:id="rId13"/>
    <p:sldId id="813" r:id="rId14"/>
    <p:sldId id="814" r:id="rId15"/>
    <p:sldId id="815" r:id="rId16"/>
    <p:sldId id="816" r:id="rId17"/>
    <p:sldId id="817" r:id="rId18"/>
    <p:sldId id="818" r:id="rId19"/>
    <p:sldId id="856" r:id="rId20"/>
    <p:sldId id="819" r:id="rId21"/>
    <p:sldId id="820" r:id="rId22"/>
    <p:sldId id="821" r:id="rId23"/>
    <p:sldId id="822" r:id="rId24"/>
    <p:sldId id="823" r:id="rId25"/>
    <p:sldId id="824" r:id="rId26"/>
    <p:sldId id="825" r:id="rId27"/>
    <p:sldId id="827" r:id="rId28"/>
    <p:sldId id="857" r:id="rId29"/>
    <p:sldId id="828" r:id="rId30"/>
    <p:sldId id="831" r:id="rId31"/>
    <p:sldId id="832" r:id="rId32"/>
    <p:sldId id="833" r:id="rId33"/>
    <p:sldId id="834" r:id="rId34"/>
    <p:sldId id="835" r:id="rId35"/>
    <p:sldId id="836" r:id="rId36"/>
    <p:sldId id="837" r:id="rId37"/>
    <p:sldId id="853" r:id="rId38"/>
    <p:sldId id="838" r:id="rId39"/>
    <p:sldId id="858" r:id="rId40"/>
    <p:sldId id="839" r:id="rId41"/>
    <p:sldId id="840" r:id="rId42"/>
    <p:sldId id="841" r:id="rId43"/>
    <p:sldId id="437" r:id="rId44"/>
    <p:sldId id="438" r:id="rId45"/>
    <p:sldId id="439" r:id="rId46"/>
    <p:sldId id="440" r:id="rId47"/>
    <p:sldId id="449" r:id="rId48"/>
    <p:sldId id="441" r:id="rId49"/>
    <p:sldId id="442" r:id="rId50"/>
    <p:sldId id="443" r:id="rId51"/>
    <p:sldId id="446" r:id="rId52"/>
    <p:sldId id="444" r:id="rId53"/>
    <p:sldId id="447" r:id="rId54"/>
    <p:sldId id="445" r:id="rId55"/>
    <p:sldId id="448" r:id="rId56"/>
    <p:sldId id="450" r:id="rId57"/>
    <p:sldId id="842" r:id="rId58"/>
    <p:sldId id="774" r:id="rId59"/>
    <p:sldId id="859" r:id="rId60"/>
    <p:sldId id="843" r:id="rId61"/>
    <p:sldId id="844" r:id="rId62"/>
    <p:sldId id="845" r:id="rId63"/>
    <p:sldId id="846" r:id="rId64"/>
    <p:sldId id="847" r:id="rId65"/>
    <p:sldId id="848" r:id="rId66"/>
    <p:sldId id="849" r:id="rId67"/>
    <p:sldId id="850" r:id="rId68"/>
    <p:sldId id="851" r:id="rId69"/>
    <p:sldId id="852" r:id="rId70"/>
    <p:sldId id="860" r:id="rId71"/>
    <p:sldId id="854" r:id="rId72"/>
    <p:sldId id="516" r:id="rId73"/>
    <p:sldId id="517" r:id="rId74"/>
    <p:sldId id="518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FF00FF"/>
    <a:srgbClr val="009051"/>
    <a:srgbClr val="B70050"/>
    <a:srgbClr val="FF9300"/>
    <a:srgbClr val="B70051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92"/>
    <p:restoredTop sz="94626"/>
  </p:normalViewPr>
  <p:slideViewPr>
    <p:cSldViewPr snapToGrid="0" snapToObjects="1">
      <p:cViewPr varScale="1">
        <p:scale>
          <a:sx n="118" d="100"/>
          <a:sy n="118" d="100"/>
        </p:scale>
        <p:origin x="224" y="25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8/8/21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78340356-4F82-7642-8E61-31438DC795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175B182-7757-2B4B-B49F-0C8D092829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363200" cy="20574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481B511-27D1-E445-A6E2-A51E87B26D6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95600" y="41148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en-US" altLang="x-none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6690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27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8455330-15A9-AC40-BF2D-D10E76064357}"/>
              </a:ext>
            </a:extLst>
          </p:cNvPr>
          <p:cNvSpPr/>
          <p:nvPr userDrawn="1"/>
        </p:nvSpPr>
        <p:spPr>
          <a:xfrm>
            <a:off x="0" y="10886"/>
            <a:ext cx="12192000" cy="11321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4A7F07-F611-804C-BF89-AA399FCEFB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26469" y="3145971"/>
            <a:ext cx="7739062" cy="566057"/>
          </a:xfr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1pPr>
            <a:lvl2pPr marL="45720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2pPr>
            <a:lvl3pPr marL="91440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3pPr>
            <a:lvl4pPr marL="137160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4pPr>
            <a:lvl5pPr marL="182880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5pPr>
          </a:lstStyle>
          <a:p>
            <a:pPr lvl="0"/>
            <a:r>
              <a:rPr lang="en-US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63661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736492-65D5-7A4F-80A3-31C72A12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47DD1-735B-0D4F-9D32-27E3EDDC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604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A560C6-A739-2049-B91E-DFEB262D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053172-13CE-2343-B369-1A8A92D7D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86B485-66BF-7341-A676-CCAF29FCB1D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299882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2077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8FD81F-A890-1E4F-B50C-FA58B0FE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A21BD5-23D0-9A4C-8FB5-C2A851AD2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2316956"/>
            <a:ext cx="5833872" cy="4160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AFCA5F-2182-4F49-BA8A-15432F96A26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2316956"/>
            <a:ext cx="5833872" cy="41645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B291DF-3599-8746-A039-AF3E6FA7DB5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24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0D46F08-21FE-D846-93BD-BD73EF536E3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1722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8633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15EFE8-1D4D-3341-ABA9-3C476C84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09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50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B5AFA63-4AC5-A544-B0C8-BCA9F998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5D5EC6-7C9A-704C-B040-4E8BFC2DC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524000"/>
            <a:ext cx="76009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2C3107-306B-114F-B302-3E7C93CBD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523999"/>
            <a:ext cx="41910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9888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60B452-E427-004F-BA7B-F5700212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CBBB664-6680-4947-9DFB-6AAFC2FF4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0" y="1523999"/>
            <a:ext cx="41148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0EBC0EC-CB7F-8E41-B709-6B10FCE8C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43400" y="1523999"/>
            <a:ext cx="76200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90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4EB059-4C62-3143-8431-5E430186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59AEACB6-59D2-4E47-BE1E-F7C225C46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400" y="1295400"/>
            <a:ext cx="11811000" cy="5181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7079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BAC2715-7B69-034F-ADD4-FCB4F1C9EE1C}"/>
              </a:ext>
            </a:extLst>
          </p:cNvPr>
          <p:cNvSpPr txBox="1">
            <a:spLocks noGrp="1"/>
          </p:cNvSpPr>
          <p:nvPr userDrawn="1"/>
        </p:nvSpPr>
        <p:spPr>
          <a:xfrm>
            <a:off x="10972800" y="6356355"/>
            <a:ext cx="1016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dirty="0"/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5DF6712-59E7-BE4D-938E-10F7141D2A4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DCD2242-3A48-6A44-9897-F959BCA69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11836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932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447800"/>
            <a:ext cx="10363200" cy="1197867"/>
          </a:xfrm>
        </p:spPr>
        <p:txBody>
          <a:bodyPr/>
          <a:lstStyle/>
          <a:p>
            <a:r>
              <a:rPr lang="en-US" altLang="x-none" dirty="0"/>
              <a:t>CS Bridge, Lecture 10</a:t>
            </a:r>
            <a:br>
              <a:rPr lang="en-US" altLang="x-none" dirty="0"/>
            </a:br>
            <a:r>
              <a:rPr lang="en-US" altLang="x-none" sz="3400" dirty="0"/>
              <a:t>Animation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CE179FBE-FFE3-504B-AD81-DF7DAEE4FF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04" t="22459" r="17036" b="28553"/>
          <a:stretch/>
        </p:blipFill>
        <p:spPr>
          <a:xfrm>
            <a:off x="4667250" y="2743200"/>
            <a:ext cx="2857500" cy="2362200"/>
          </a:xfrm>
          <a:prstGeom prst="rect">
            <a:avLst/>
          </a:prstGeom>
        </p:spPr>
      </p:pic>
      <p:pic>
        <p:nvPicPr>
          <p:cNvPr id="6" name="Picture 2" descr="Stanford University - Wikipedia">
            <a:extLst>
              <a:ext uri="{FF2B5EF4-FFF2-40B4-BE49-F238E27FC236}">
                <a16:creationId xmlns:a16="http://schemas.microsoft.com/office/drawing/2014/main" id="{E2399745-43DF-5B49-939B-C2E4E2E5E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33" y="5391911"/>
            <a:ext cx="1197867" cy="119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accessory, umbrella, colorful, dark&#10;&#10;Description automatically generated">
            <a:extLst>
              <a:ext uri="{FF2B5EF4-FFF2-40B4-BE49-F238E27FC236}">
                <a16:creationId xmlns:a16="http://schemas.microsoft.com/office/drawing/2014/main" id="{809C3B5B-F353-5446-80EB-E1C551279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778" y="5181600"/>
            <a:ext cx="1676400" cy="1676400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9805161A-42D2-3245-8A66-E09D57F74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199" y="5391911"/>
            <a:ext cx="1371601" cy="12557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235401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SQUARE_SIZE = 100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def main():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"Move to Center"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"black"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3627968" y="3538719"/>
            <a:ext cx="4936064" cy="3602300"/>
          </a:xfrm>
        </p:spPr>
      </p:pic>
    </p:spTree>
    <p:extLst>
      <p:ext uri="{BB962C8B-B14F-4D97-AF65-F5344CB8AC3E}">
        <p14:creationId xmlns:p14="http://schemas.microsoft.com/office/powerpoint/2010/main" val="3573140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"Move to Center"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3"/>
          </a:xfrm>
        </p:spPr>
      </p:pic>
    </p:spTree>
    <p:extLst>
      <p:ext uri="{BB962C8B-B14F-4D97-AF65-F5344CB8AC3E}">
        <p14:creationId xmlns:p14="http://schemas.microsoft.com/office/powerpoint/2010/main" val="123143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3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220EDE-E322-C749-930E-BA0DFBDE0D3B}"/>
              </a:ext>
            </a:extLst>
          </p:cNvPr>
          <p:cNvCxnSpPr>
            <a:cxnSpLocks/>
          </p:cNvCxnSpPr>
          <p:nvPr/>
        </p:nvCxnSpPr>
        <p:spPr>
          <a:xfrm>
            <a:off x="3782325" y="5071820"/>
            <a:ext cx="464321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6BEACE7-8661-0D4D-A725-A8697730B1E5}"/>
              </a:ext>
            </a:extLst>
          </p:cNvPr>
          <p:cNvSpPr/>
          <p:nvPr/>
        </p:nvSpPr>
        <p:spPr>
          <a:xfrm>
            <a:off x="4512119" y="5139003"/>
            <a:ext cx="3166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6D23D9-883D-FA44-ACFA-9666E10E4152}"/>
              </a:ext>
            </a:extLst>
          </p:cNvPr>
          <p:cNvSpPr/>
          <p:nvPr/>
        </p:nvSpPr>
        <p:spPr>
          <a:xfrm>
            <a:off x="3777527" y="5073296"/>
            <a:ext cx="598530" cy="587261"/>
          </a:xfrm>
          <a:prstGeom prst="rect">
            <a:avLst/>
          </a:prstGeom>
          <a:noFill/>
          <a:ln w="38100">
            <a:solidFill>
              <a:srgbClr val="0027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0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3C6AEC-3502-2A44-9C95-AC13C4381E18}"/>
              </a:ext>
            </a:extLst>
          </p:cNvPr>
          <p:cNvCxnSpPr>
            <a:cxnSpLocks/>
          </p:cNvCxnSpPr>
          <p:nvPr/>
        </p:nvCxnSpPr>
        <p:spPr>
          <a:xfrm>
            <a:off x="3777527" y="5071820"/>
            <a:ext cx="46480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220EDE-E322-C749-930E-BA0DFBDE0D3B}"/>
              </a:ext>
            </a:extLst>
          </p:cNvPr>
          <p:cNvCxnSpPr>
            <a:cxnSpLocks/>
          </p:cNvCxnSpPr>
          <p:nvPr/>
        </p:nvCxnSpPr>
        <p:spPr>
          <a:xfrm>
            <a:off x="3782325" y="4756135"/>
            <a:ext cx="464321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6BEACE7-8661-0D4D-A725-A8697730B1E5}"/>
              </a:ext>
            </a:extLst>
          </p:cNvPr>
          <p:cNvSpPr/>
          <p:nvPr/>
        </p:nvSpPr>
        <p:spPr>
          <a:xfrm>
            <a:off x="3810756" y="4440502"/>
            <a:ext cx="457048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– SQUARE_SIZE / 2</a:t>
            </a:r>
            <a:endParaRPr lang="en-US" sz="13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noFill/>
          <a:ln w="38100">
            <a:solidFill>
              <a:srgbClr val="0027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CE01F-D495-8F44-A08C-DE8356C893F9}"/>
              </a:ext>
            </a:extLst>
          </p:cNvPr>
          <p:cNvSpPr/>
          <p:nvPr/>
        </p:nvSpPr>
        <p:spPr>
          <a:xfrm>
            <a:off x="4633096" y="5095117"/>
            <a:ext cx="292580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3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</a:t>
            </a:r>
            <a:endParaRPr lang="en-US" sz="13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39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3C6AEC-3502-2A44-9C95-AC13C4381E18}"/>
              </a:ext>
            </a:extLst>
          </p:cNvPr>
          <p:cNvCxnSpPr>
            <a:cxnSpLocks/>
          </p:cNvCxnSpPr>
          <p:nvPr/>
        </p:nvCxnSpPr>
        <p:spPr>
          <a:xfrm>
            <a:off x="3777527" y="5387503"/>
            <a:ext cx="4648016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220EDE-E322-C749-930E-BA0DFBDE0D3B}"/>
              </a:ext>
            </a:extLst>
          </p:cNvPr>
          <p:cNvCxnSpPr>
            <a:cxnSpLocks/>
          </p:cNvCxnSpPr>
          <p:nvPr/>
        </p:nvCxnSpPr>
        <p:spPr>
          <a:xfrm>
            <a:off x="3782325" y="4756135"/>
            <a:ext cx="464321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6BEACE7-8661-0D4D-A725-A8697730B1E5}"/>
              </a:ext>
            </a:extLst>
          </p:cNvPr>
          <p:cNvSpPr/>
          <p:nvPr/>
        </p:nvSpPr>
        <p:spPr>
          <a:xfrm>
            <a:off x="5455436" y="4440451"/>
            <a:ext cx="128112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endParaRPr lang="en-US" sz="13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noFill/>
          <a:ln w="38100">
            <a:solidFill>
              <a:srgbClr val="0027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CE01F-D495-8F44-A08C-DE8356C893F9}"/>
              </a:ext>
            </a:extLst>
          </p:cNvPr>
          <p:cNvSpPr/>
          <p:nvPr/>
        </p:nvSpPr>
        <p:spPr>
          <a:xfrm>
            <a:off x="4815838" y="5407439"/>
            <a:ext cx="256031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</a:t>
            </a:r>
            <a:endParaRPr lang="en-US" sz="1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41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en-US" sz="1800" b="1" dirty="0" err="1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SQUARE_SIZE, </a:t>
            </a:r>
            <a:r>
              <a:rPr lang="en-US" sz="18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BEACE7-8661-0D4D-A725-A8697730B1E5}"/>
              </a:ext>
            </a:extLst>
          </p:cNvPr>
          <p:cNvSpPr/>
          <p:nvPr/>
        </p:nvSpPr>
        <p:spPr>
          <a:xfrm>
            <a:off x="3732692" y="4411719"/>
            <a:ext cx="173797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300" b="1" dirty="0" err="1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3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300" b="1" dirty="0">
              <a:solidFill>
                <a:srgbClr val="FF00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CE01F-D495-8F44-A08C-DE8356C893F9}"/>
              </a:ext>
            </a:extLst>
          </p:cNvPr>
          <p:cNvSpPr/>
          <p:nvPr/>
        </p:nvSpPr>
        <p:spPr>
          <a:xfrm>
            <a:off x="4376057" y="5283795"/>
            <a:ext cx="393088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(SQUARE_SIZE, 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  <a:endParaRPr lang="en-US" sz="1300" dirty="0">
              <a:solidFill>
                <a:srgbClr val="00B0F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33A0D8-33CC-CE4C-AE36-0303B94A13F1}"/>
              </a:ext>
            </a:extLst>
          </p:cNvPr>
          <p:cNvSpPr/>
          <p:nvPr/>
        </p:nvSpPr>
        <p:spPr>
          <a:xfrm>
            <a:off x="3732692" y="4704107"/>
            <a:ext cx="123986" cy="123986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E607F6-E093-0A47-9015-254F3F86C501}"/>
              </a:ext>
            </a:extLst>
          </p:cNvPr>
          <p:cNvSpPr/>
          <p:nvPr/>
        </p:nvSpPr>
        <p:spPr>
          <a:xfrm>
            <a:off x="4314064" y="5304649"/>
            <a:ext cx="123986" cy="12398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8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SQUARE_SIZE,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"black"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7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SQUARE_SIZE,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7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43CB05-2A20-5E48-A7AA-7B1C2C9CFB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End of review!</a:t>
            </a:r>
          </a:p>
        </p:txBody>
      </p:sp>
    </p:spTree>
    <p:extLst>
      <p:ext uri="{BB962C8B-B14F-4D97-AF65-F5344CB8AC3E}">
        <p14:creationId xmlns:p14="http://schemas.microsoft.com/office/powerpoint/2010/main" val="71146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Graphics</a:t>
            </a:r>
          </a:p>
          <a:p>
            <a:r>
              <a:rPr lang="en-US" altLang="x-none" sz="3600" dirty="0"/>
              <a:t>Animation Loop Structure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Move To Center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Practice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Bouncing Ball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325025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00"/>
            <a:ext cx="12192000" cy="5715001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522672"/>
            <a:ext cx="12192000" cy="56780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00541" y="1790120"/>
            <a:ext cx="8790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Get more practice writing programs with graphics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Understand how parameters are passed between functions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graphics programs with animation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9712" y="3292137"/>
            <a:ext cx="1746823" cy="189318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5B38E829-0E61-B54D-943D-3ECADCE8E851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x-none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 Goals</a:t>
            </a:r>
          </a:p>
        </p:txBody>
      </p:sp>
    </p:spTree>
    <p:extLst>
      <p:ext uri="{BB962C8B-B14F-4D97-AF65-F5344CB8AC3E}">
        <p14:creationId xmlns:p14="http://schemas.microsoft.com/office/powerpoint/2010/main" val="959240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43CB05-2A20-5E48-A7AA-7B1C2C9CFB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6469" y="2862943"/>
            <a:ext cx="7739062" cy="566057"/>
          </a:xfrm>
        </p:spPr>
        <p:txBody>
          <a:bodyPr/>
          <a:lstStyle/>
          <a:p>
            <a:r>
              <a:rPr lang="en-US" dirty="0"/>
              <a:t>How do movies or games animate?</a:t>
            </a:r>
          </a:p>
        </p:txBody>
      </p:sp>
    </p:spTree>
    <p:extLst>
      <p:ext uri="{BB962C8B-B14F-4D97-AF65-F5344CB8AC3E}">
        <p14:creationId xmlns:p14="http://schemas.microsoft.com/office/powerpoint/2010/main" val="3668673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8E56-6F1D-BB40-A097-AF898BB3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Checkpoint: “Move To Center”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1199A4-5ECF-5241-9B85-AFEEDCD8964E}"/>
              </a:ext>
            </a:extLst>
          </p:cNvPr>
          <p:cNvGrpSpPr/>
          <p:nvPr/>
        </p:nvGrpSpPr>
        <p:grpSpPr>
          <a:xfrm>
            <a:off x="3382419" y="1264778"/>
            <a:ext cx="5427162" cy="5593222"/>
            <a:chOff x="3464159" y="1264778"/>
            <a:chExt cx="5427162" cy="55932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0DDC0F-85B0-394F-8907-6F6BECB0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4159" y="1264778"/>
              <a:ext cx="5427162" cy="5593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D5210D-5B4D-9942-A847-AA93B1467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0" t="45867" r="47249" b="42802"/>
            <a:stretch/>
          </p:blipFill>
          <p:spPr>
            <a:xfrm>
              <a:off x="4470265" y="3708875"/>
              <a:ext cx="1794616" cy="529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7049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74179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PAUSE_SECONDS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59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PAUSE_SECONDS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9968ED3-7A26-BB44-8B83-F82224F8983D}"/>
              </a:ext>
            </a:extLst>
          </p:cNvPr>
          <p:cNvSpPr/>
          <p:nvPr/>
        </p:nvSpPr>
        <p:spPr>
          <a:xfrm>
            <a:off x="1767025" y="2157904"/>
            <a:ext cx="3142433" cy="530867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0F2A3-A79F-374C-8733-9B34F3E44DEC}"/>
              </a:ext>
            </a:extLst>
          </p:cNvPr>
          <p:cNvSpPr txBox="1"/>
          <p:nvPr/>
        </p:nvSpPr>
        <p:spPr>
          <a:xfrm>
            <a:off x="6854282" y="2100171"/>
            <a:ext cx="2364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Make all the variables you need.</a:t>
            </a:r>
          </a:p>
        </p:txBody>
      </p:sp>
    </p:spTree>
    <p:extLst>
      <p:ext uri="{BB962C8B-B14F-4D97-AF65-F5344CB8AC3E}">
        <p14:creationId xmlns:p14="http://schemas.microsoft.com/office/powerpoint/2010/main" val="1782448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PAUSE_SECONDS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9968ED3-7A26-BB44-8B83-F82224F8983D}"/>
              </a:ext>
            </a:extLst>
          </p:cNvPr>
          <p:cNvSpPr/>
          <p:nvPr/>
        </p:nvSpPr>
        <p:spPr>
          <a:xfrm>
            <a:off x="1743438" y="2658647"/>
            <a:ext cx="3142433" cy="530867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BF06A-ED6E-AA42-A68D-1F355339F5BD}"/>
              </a:ext>
            </a:extLst>
          </p:cNvPr>
          <p:cNvSpPr txBox="1"/>
          <p:nvPr/>
        </p:nvSpPr>
        <p:spPr>
          <a:xfrm>
            <a:off x="6854282" y="2462415"/>
            <a:ext cx="4064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The animation loop is a repetition of heartbeats, either forever (while True) or until some condition is no longer true.</a:t>
            </a:r>
          </a:p>
        </p:txBody>
      </p:sp>
    </p:spTree>
    <p:extLst>
      <p:ext uri="{BB962C8B-B14F-4D97-AF65-F5344CB8AC3E}">
        <p14:creationId xmlns:p14="http://schemas.microsoft.com/office/powerpoint/2010/main" val="2189365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PAUSE_SECONDS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9968ED3-7A26-BB44-8B83-F82224F8983D}"/>
              </a:ext>
            </a:extLst>
          </p:cNvPr>
          <p:cNvSpPr/>
          <p:nvPr/>
        </p:nvSpPr>
        <p:spPr>
          <a:xfrm>
            <a:off x="2238784" y="3039544"/>
            <a:ext cx="2583588" cy="530867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C4433F-CAC6-E743-8D49-E51D60F1B860}"/>
              </a:ext>
            </a:extLst>
          </p:cNvPr>
          <p:cNvSpPr txBox="1"/>
          <p:nvPr/>
        </p:nvSpPr>
        <p:spPr>
          <a:xfrm>
            <a:off x="6955751" y="2981811"/>
            <a:ext cx="2833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Each heart-beat, update the world forward one frame</a:t>
            </a:r>
          </a:p>
        </p:txBody>
      </p:sp>
    </p:spTree>
    <p:extLst>
      <p:ext uri="{BB962C8B-B14F-4D97-AF65-F5344CB8AC3E}">
        <p14:creationId xmlns:p14="http://schemas.microsoft.com/office/powerpoint/2010/main" val="1618614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PAUSE_SECONDS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9968ED3-7A26-BB44-8B83-F82224F8983D}"/>
              </a:ext>
            </a:extLst>
          </p:cNvPr>
          <p:cNvSpPr/>
          <p:nvPr/>
        </p:nvSpPr>
        <p:spPr>
          <a:xfrm>
            <a:off x="2293101" y="3660696"/>
            <a:ext cx="3617841" cy="835105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E507A0-F7A3-4F44-9AF8-A0D70DA8313F}"/>
              </a:ext>
            </a:extLst>
          </p:cNvPr>
          <p:cNvSpPr txBox="1"/>
          <p:nvPr/>
        </p:nvSpPr>
        <p:spPr>
          <a:xfrm>
            <a:off x="6912429" y="3755082"/>
            <a:ext cx="282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If you don’t pause, humans won’t be able to see it!</a:t>
            </a:r>
          </a:p>
        </p:txBody>
      </p:sp>
    </p:spTree>
    <p:extLst>
      <p:ext uri="{BB962C8B-B14F-4D97-AF65-F5344CB8AC3E}">
        <p14:creationId xmlns:p14="http://schemas.microsoft.com/office/powerpoint/2010/main" val="2200652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PAUSE_SECONDS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302A0E8-F2B3-B44D-9024-4852C2897390}"/>
              </a:ext>
            </a:extLst>
          </p:cNvPr>
          <p:cNvSpPr/>
          <p:nvPr/>
        </p:nvSpPr>
        <p:spPr>
          <a:xfrm>
            <a:off x="1922988" y="4467166"/>
            <a:ext cx="2583588" cy="625880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D1CE1-C4E5-FD47-AD11-8E30658E461C}"/>
              </a:ext>
            </a:extLst>
          </p:cNvPr>
          <p:cNvSpPr txBox="1"/>
          <p:nvPr/>
        </p:nvSpPr>
        <p:spPr>
          <a:xfrm>
            <a:off x="6854282" y="4318441"/>
            <a:ext cx="2823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Make sure to call </a:t>
            </a:r>
            <a:r>
              <a:rPr lang="en-US" dirty="0" err="1">
                <a:solidFill>
                  <a:srgbClr val="0027FF"/>
                </a:solidFill>
              </a:rPr>
              <a:t>mainloop</a:t>
            </a:r>
            <a:r>
              <a:rPr lang="en-US" dirty="0">
                <a:solidFill>
                  <a:srgbClr val="0027FF"/>
                </a:solidFill>
              </a:rPr>
              <a:t>() to make your program run correctly.</a:t>
            </a:r>
          </a:p>
        </p:txBody>
      </p:sp>
    </p:spTree>
    <p:extLst>
      <p:ext uri="{BB962C8B-B14F-4D97-AF65-F5344CB8AC3E}">
        <p14:creationId xmlns:p14="http://schemas.microsoft.com/office/powerpoint/2010/main" val="2034297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Animation Loop Structure</a:t>
            </a:r>
          </a:p>
          <a:p>
            <a:r>
              <a:rPr lang="en-US" altLang="x-none" sz="3600" b="1" dirty="0"/>
              <a:t>Example</a:t>
            </a:r>
            <a:r>
              <a:rPr lang="en-US" altLang="x-none" sz="3600" dirty="0"/>
              <a:t>: Move To Center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Practice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Bouncing Ball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835254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8E56-6F1D-BB40-A097-AF898BB3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Checkpoint: “Move To Center”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1199A4-5ECF-5241-9B85-AFEEDCD8964E}"/>
              </a:ext>
            </a:extLst>
          </p:cNvPr>
          <p:cNvGrpSpPr/>
          <p:nvPr/>
        </p:nvGrpSpPr>
        <p:grpSpPr>
          <a:xfrm>
            <a:off x="3382419" y="1264778"/>
            <a:ext cx="5427162" cy="5593222"/>
            <a:chOff x="3464159" y="1264778"/>
            <a:chExt cx="5427162" cy="55932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0DDC0F-85B0-394F-8907-6F6BECB0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4159" y="1264778"/>
              <a:ext cx="5427162" cy="5593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D5210D-5B4D-9942-A847-AA93B1467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0" t="45867" r="47249" b="42802"/>
            <a:stretch/>
          </p:blipFill>
          <p:spPr>
            <a:xfrm>
              <a:off x="4470265" y="3708875"/>
              <a:ext cx="1794616" cy="529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938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8E56-6F1D-BB40-A097-AF898BB3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Goal: Bouncing Ball!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45194-EC21-D547-A17D-F7AB66943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0829" y="1143000"/>
            <a:ext cx="8110341" cy="586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22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0" y="1251957"/>
            <a:ext cx="4572000" cy="296350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PAUSE_SECONDS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27822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271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("Move to Center")</a:t>
            </a:r>
          </a:p>
          <a:p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"black")</a:t>
            </a: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PAUSE_SECONDS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99632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PAUSE_SECONDS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42286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PAUSE_SECONDS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5C3CFD9-BF2E-3448-9BD1-5FFD6FC5B1DD}"/>
              </a:ext>
            </a:extLst>
          </p:cNvPr>
          <p:cNvSpPr/>
          <p:nvPr/>
        </p:nvSpPr>
        <p:spPr>
          <a:xfrm>
            <a:off x="714674" y="4285783"/>
            <a:ext cx="2583588" cy="337266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B1D33-A7B4-8746-A22C-75811C7E56EE}"/>
              </a:ext>
            </a:extLst>
          </p:cNvPr>
          <p:cNvSpPr txBox="1"/>
          <p:nvPr/>
        </p:nvSpPr>
        <p:spPr>
          <a:xfrm>
            <a:off x="4383226" y="3992751"/>
            <a:ext cx="5392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Tells the canvas to update the screen.  Don’t forget this!  Call it once you are finished making all canvas changes for now.</a:t>
            </a:r>
          </a:p>
        </p:txBody>
      </p:sp>
    </p:spTree>
    <p:extLst>
      <p:ext uri="{BB962C8B-B14F-4D97-AF65-F5344CB8AC3E}">
        <p14:creationId xmlns:p14="http://schemas.microsoft.com/office/powerpoint/2010/main" val="4092417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PAUSE_SECONDS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F12598B-723C-8843-88A3-E2E2348D5A52}"/>
              </a:ext>
            </a:extLst>
          </p:cNvPr>
          <p:cNvSpPr/>
          <p:nvPr/>
        </p:nvSpPr>
        <p:spPr>
          <a:xfrm>
            <a:off x="322788" y="3429000"/>
            <a:ext cx="2583588" cy="337266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AFFB9-371A-4648-9F4E-F8ED10BA562C}"/>
              </a:ext>
            </a:extLst>
          </p:cNvPr>
          <p:cNvSpPr txBox="1"/>
          <p:nvPr/>
        </p:nvSpPr>
        <p:spPr>
          <a:xfrm>
            <a:off x="4383225" y="3412967"/>
            <a:ext cx="539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When do we want to stop the animation loop?</a:t>
            </a:r>
          </a:p>
        </p:txBody>
      </p:sp>
    </p:spTree>
    <p:extLst>
      <p:ext uri="{BB962C8B-B14F-4D97-AF65-F5344CB8AC3E}">
        <p14:creationId xmlns:p14="http://schemas.microsoft.com/office/powerpoint/2010/main" val="902421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4B622F-D28D-F942-8C2E-5E5639B6D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live code!</a:t>
            </a:r>
          </a:p>
        </p:txBody>
      </p:sp>
    </p:spTree>
    <p:extLst>
      <p:ext uri="{BB962C8B-B14F-4D97-AF65-F5344CB8AC3E}">
        <p14:creationId xmlns:p14="http://schemas.microsoft.com/office/powerpoint/2010/main" val="4008549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to Center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 err="1">
                <a:latin typeface="Courier New" charset="0"/>
              </a:rPr>
              <a:t>is_not_past_center</a:t>
            </a:r>
            <a:r>
              <a:rPr lang="en-US" sz="1700" b="1" dirty="0">
                <a:latin typeface="Courier New" charset="0"/>
              </a:rPr>
              <a:t>(canvas, </a:t>
            </a:r>
            <a:r>
              <a:rPr lang="en-US" sz="1700" b="1" dirty="0" err="1">
                <a:latin typeface="Courier New" charset="0"/>
              </a:rPr>
              <a:t>rect</a:t>
            </a:r>
            <a:r>
              <a:rPr lang="en-US" sz="1700" b="1" dirty="0">
                <a:latin typeface="Courier New" charset="0"/>
              </a:rPr>
              <a:t>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PAUSE_SECONDS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35817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B7D0-083C-A842-8EE1-0C431585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Helpful Graphics Functions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F60BE99-5F49-0F4C-89BC-0ED7B90557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3612499"/>
              </p:ext>
            </p:extLst>
          </p:nvPr>
        </p:nvGraphicFramePr>
        <p:xfrm>
          <a:off x="2095500" y="1539320"/>
          <a:ext cx="8001000" cy="1402080"/>
        </p:xfrm>
        <a:graphic>
          <a:graphicData uri="http://schemas.openxmlformats.org/drawingml/2006/table">
            <a:tbl>
              <a:tblPr/>
              <a:tblGrid>
                <a:gridCol w="4000500">
                  <a:extLst>
                    <a:ext uri="{9D8B030D-6E8A-4147-A177-3AD203B41FA5}">
                      <a16:colId xmlns:a16="http://schemas.microsoft.com/office/drawing/2014/main" val="3836843645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7821276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canvas.move</a:t>
                      </a:r>
                      <a:r>
                        <a:rPr lang="en-US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(obj, dx, </a:t>
                      </a:r>
                      <a:r>
                        <a:rPr lang="en-US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dy</a:t>
                      </a:r>
                      <a:r>
                        <a:rPr lang="en-US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Moves obj using the displacements dx and dy.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69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canvas.moveto</a:t>
                      </a:r>
                      <a:r>
                        <a:rPr lang="en-US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(obj, x, y)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Sets the location of obj to the specified coordinates.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59835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10253A8-6147-9148-AE35-A573BCB90F33}"/>
              </a:ext>
            </a:extLst>
          </p:cNvPr>
          <p:cNvSpPr/>
          <p:nvPr/>
        </p:nvSpPr>
        <p:spPr>
          <a:xfrm>
            <a:off x="2540950" y="3337721"/>
            <a:ext cx="71101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move shape to some new coordinates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canvas.moveto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new_x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new_y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move shape by a given </a:t>
            </a:r>
            <a:r>
              <a:rPr lang="en-US" b="1" dirty="0" err="1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change_x</a:t>
            </a:r>
            <a:r>
              <a:rPr lang="en-US" b="1" dirty="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b="1" dirty="0" err="1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change_y</a:t>
            </a:r>
            <a:endParaRPr lang="en-US" b="1" dirty="0">
              <a:solidFill>
                <a:srgbClr val="00905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canvas.move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change_x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change_y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187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9D8714-2948-5B49-83BA-F36627FD91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are ready...</a:t>
            </a:r>
          </a:p>
        </p:txBody>
      </p:sp>
    </p:spTree>
    <p:extLst>
      <p:ext uri="{BB962C8B-B14F-4D97-AF65-F5344CB8AC3E}">
        <p14:creationId xmlns:p14="http://schemas.microsoft.com/office/powerpoint/2010/main" val="3750378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Animation Loop Structure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Move To Center</a:t>
            </a:r>
          </a:p>
          <a:p>
            <a:r>
              <a:rPr lang="en-US" altLang="x-none" sz="3600" b="1" dirty="0"/>
              <a:t>Practice</a:t>
            </a:r>
            <a:r>
              <a:rPr lang="en-US" altLang="x-none" sz="3600" dirty="0"/>
              <a:t>: Bouncing Ball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3643411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8E56-6F1D-BB40-A097-AF898BB3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Checkpoint: “Move To Center”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1199A4-5ECF-5241-9B85-AFEEDCD8964E}"/>
              </a:ext>
            </a:extLst>
          </p:cNvPr>
          <p:cNvGrpSpPr/>
          <p:nvPr/>
        </p:nvGrpSpPr>
        <p:grpSpPr>
          <a:xfrm>
            <a:off x="3382419" y="1264778"/>
            <a:ext cx="5427162" cy="5593222"/>
            <a:chOff x="3464159" y="1264778"/>
            <a:chExt cx="5427162" cy="55932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0DDC0F-85B0-394F-8907-6F6BECB0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4159" y="1264778"/>
              <a:ext cx="5427162" cy="5593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D5210D-5B4D-9942-A847-AA93B1467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0" t="45867" r="47249" b="42802"/>
            <a:stretch/>
          </p:blipFill>
          <p:spPr>
            <a:xfrm>
              <a:off x="4470265" y="3708875"/>
              <a:ext cx="1794616" cy="529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6845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B36-8349-314F-A272-DC256A8A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Bouncing Ball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24B7C-C6B7-BC43-8587-9807CB6C0B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116" y="1477712"/>
            <a:ext cx="7163767" cy="517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68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B36-8349-314F-A272-DC256A8A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Bouncing Ball: Milestone 1 - Movement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24B7C-C6B7-BC43-8587-9807CB6C0B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14116" y="1479029"/>
            <a:ext cx="7163767" cy="51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35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B36-8349-314F-A272-DC256A8A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Bouncing Ball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2ECC4F2-789A-7F4A-A94F-A70A2875818A}"/>
              </a:ext>
            </a:extLst>
          </p:cNvPr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4CE93C4-F282-2A4A-AC5F-3BAA6ED511A0}"/>
              </a:ext>
            </a:extLst>
          </p:cNvPr>
          <p:cNvSpPr/>
          <p:nvPr/>
        </p:nvSpPr>
        <p:spPr>
          <a:xfrm>
            <a:off x="3430860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7CFF00E-C8A7-1442-8A73-746178A9A2AD}"/>
              </a:ext>
            </a:extLst>
          </p:cNvPr>
          <p:cNvSpPr/>
          <p:nvPr/>
        </p:nvSpPr>
        <p:spPr>
          <a:xfrm>
            <a:off x="3497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F1BCCC3-338B-8A47-ABA9-D40BA62645D3}"/>
              </a:ext>
            </a:extLst>
          </p:cNvPr>
          <p:cNvSpPr/>
          <p:nvPr/>
        </p:nvSpPr>
        <p:spPr>
          <a:xfrm rot="754002">
            <a:off x="3999570" y="276550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6CDE4-5282-0A4F-B05C-4DECD61E43F4}"/>
              </a:ext>
            </a:extLst>
          </p:cNvPr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First heartbeat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8B133B-65CC-154C-B6E3-FA341F03EB50}"/>
              </a:ext>
            </a:extLst>
          </p:cNvPr>
          <p:cNvSpPr txBox="1"/>
          <p:nvPr/>
        </p:nvSpPr>
        <p:spPr>
          <a:xfrm>
            <a:off x="3554357" y="5899435"/>
            <a:ext cx="5357813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Key variable</a:t>
            </a:r>
            <a:r>
              <a:rPr lang="en-US" sz="2400" dirty="0"/>
              <a:t>: how much the ball position </a:t>
            </a:r>
          </a:p>
          <a:p>
            <a:pPr algn="ctr"/>
            <a:r>
              <a:rPr lang="en-US" sz="2400" dirty="0"/>
              <a:t>change each heartbeat?</a:t>
            </a:r>
          </a:p>
        </p:txBody>
      </p:sp>
    </p:spTree>
    <p:extLst>
      <p:ext uri="{BB962C8B-B14F-4D97-AF65-F5344CB8AC3E}">
        <p14:creationId xmlns:p14="http://schemas.microsoft.com/office/powerpoint/2010/main" val="202805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3430860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97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20050928">
            <a:off x="4144537" y="229715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3460596" y="292905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First heartbeat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88781" y="202952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07813" y="344659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40579" y="5932889"/>
            <a:ext cx="4033155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The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move</a:t>
            </a:r>
            <a:r>
              <a:rPr lang="en-US" sz="2400" dirty="0"/>
              <a:t> function takes in </a:t>
            </a:r>
          </a:p>
          <a:p>
            <a:pPr algn="ctr"/>
            <a:r>
              <a:rPr lang="en-US" sz="2400" dirty="0"/>
              <a:t>a change in x and a change in 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190803D-3BC5-DC45-A222-433CACA36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7478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Second heartbeat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 rot="20050928">
            <a:off x="4880518" y="288816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4096215" y="350891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08520" y="2620537"/>
            <a:ext cx="2136866" cy="1786405"/>
            <a:chOff x="1715447" y="2029522"/>
            <a:chExt cx="2136866" cy="1786405"/>
          </a:xfrm>
        </p:grpSpPr>
        <p:sp>
          <p:nvSpPr>
            <p:cNvPr id="17" name="TextBox 16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15447" y="3446595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645CFAA8-AE4F-1C40-8D97-7661E6F96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636866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Third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 16"/>
          <p:cNvSpPr/>
          <p:nvPr/>
        </p:nvSpPr>
        <p:spPr>
          <a:xfrm rot="20050928">
            <a:off x="5635084" y="3453166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3522386">
            <a:off x="4806176" y="40962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08387" y="3144643"/>
            <a:ext cx="2017225" cy="1863318"/>
            <a:chOff x="1835088" y="2029522"/>
            <a:chExt cx="2017225" cy="1863318"/>
          </a:xfrm>
        </p:grpSpPr>
        <p:sp>
          <p:nvSpPr>
            <p:cNvPr id="26" name="TextBox 25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5088" y="3523508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3655C427-3B6E-C144-BFAC-0C2484A08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666420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happens when we hit a wall?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7272113">
            <a:off x="7590263" y="454969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38ADE86-6E98-1D46-928C-0D5D2DC31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88841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have this velocity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7813287" y="506265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3377460">
            <a:off x="7040137" y="560534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452732" y="556074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46742" y="480617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5840CF7-EB44-BD4A-B85B-07A6212A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875252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new velocity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7813287" y="506265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4419218">
            <a:off x="7062439" y="435641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45258" y="6343703"/>
            <a:ext cx="54589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vertically: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296616" y="4423317"/>
            <a:ext cx="1837659" cy="752191"/>
            <a:chOff x="2014654" y="1646663"/>
            <a:chExt cx="1837659" cy="752191"/>
          </a:xfrm>
        </p:grpSpPr>
        <p:sp>
          <p:nvSpPr>
            <p:cNvPr id="31" name="TextBox 30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 rot="3377460">
            <a:off x="7040137" y="560534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EC8B078-713D-9D4A-9EBD-AE4A0922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554104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Seventh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8448908" y="454969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4419218">
            <a:off x="7720361" y="374309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954538" y="3821152"/>
            <a:ext cx="1837659" cy="752191"/>
            <a:chOff x="2014654" y="1646663"/>
            <a:chExt cx="1837659" cy="752191"/>
          </a:xfrm>
        </p:grpSpPr>
        <p:sp>
          <p:nvSpPr>
            <p:cNvPr id="34" name="TextBox 33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7F440DB8-BCA5-9748-840E-010D4415C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366958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/>
              <a:t>Review: </a:t>
            </a:r>
            <a:r>
              <a:rPr lang="en-US" altLang="x-none" sz="3600" dirty="0"/>
              <a:t>Graphics</a:t>
            </a:r>
          </a:p>
          <a:p>
            <a:r>
              <a:rPr lang="en-US" altLang="x-none" sz="3600" dirty="0"/>
              <a:t>Animation Loop Structure</a:t>
            </a:r>
          </a:p>
          <a:p>
            <a:r>
              <a:rPr lang="en-US" altLang="x-none" sz="3600" b="1" dirty="0"/>
              <a:t>Example</a:t>
            </a:r>
            <a:r>
              <a:rPr lang="en-US" altLang="x-none" sz="3600" dirty="0"/>
              <a:t>: Move To Center</a:t>
            </a:r>
          </a:p>
          <a:p>
            <a:r>
              <a:rPr lang="en-US" altLang="x-none" sz="3600" b="1" dirty="0"/>
              <a:t>Practice</a:t>
            </a:r>
            <a:r>
              <a:rPr lang="en-US" altLang="x-none" sz="3600" dirty="0"/>
              <a:t>: Bouncing Ball</a:t>
            </a:r>
          </a:p>
          <a:p>
            <a:r>
              <a:rPr lang="en-US" altLang="x-none" sz="3600" dirty="0"/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5199239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Eighth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Freeform 35"/>
          <p:cNvSpPr/>
          <p:nvPr/>
        </p:nvSpPr>
        <p:spPr>
          <a:xfrm rot="19954662">
            <a:off x="9073376" y="394753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4419218">
            <a:off x="8344829" y="314092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8612460" y="3241288"/>
            <a:ext cx="1837659" cy="752191"/>
            <a:chOff x="2014654" y="1646663"/>
            <a:chExt cx="1837659" cy="752191"/>
          </a:xfrm>
        </p:grpSpPr>
        <p:sp>
          <p:nvSpPr>
            <p:cNvPr id="39" name="TextBox 38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03008430-637E-FD4B-BF91-FB372E0D5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2411317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Ninth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742558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8727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9497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8980450" y="2516458"/>
            <a:ext cx="1598377" cy="726554"/>
            <a:chOff x="2014654" y="1646663"/>
            <a:chExt cx="1598377" cy="726554"/>
          </a:xfrm>
        </p:grpSpPr>
        <p:sp>
          <p:nvSpPr>
            <p:cNvPr id="42" name="TextBox 41"/>
            <p:cNvSpPr txBox="1"/>
            <p:nvPr/>
          </p:nvSpPr>
          <p:spPr>
            <a:xfrm>
              <a:off x="2325499" y="2003885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55C65C5C-6AE5-7849-A9C7-E9657CDF7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466398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742558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Freeform 38"/>
          <p:cNvSpPr/>
          <p:nvPr/>
        </p:nvSpPr>
        <p:spPr>
          <a:xfrm rot="11395476">
            <a:off x="8177561" y="268372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want this!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1BD80FFC-28B6-5F45-8E9B-36FDFF8CB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436223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742558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8727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9497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8980450" y="2516458"/>
            <a:ext cx="1581285" cy="700916"/>
            <a:chOff x="2014654" y="1646663"/>
            <a:chExt cx="1581285" cy="700916"/>
          </a:xfrm>
        </p:grpSpPr>
        <p:sp>
          <p:nvSpPr>
            <p:cNvPr id="45" name="TextBox 44"/>
            <p:cNvSpPr txBox="1"/>
            <p:nvPr/>
          </p:nvSpPr>
          <p:spPr>
            <a:xfrm>
              <a:off x="2308407" y="1978247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was our old velocity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C1BB38C9-BB03-1A4E-9EAD-8EF3B5AB2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20695820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865757" y="6131830"/>
            <a:ext cx="57143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horizontally: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742558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8727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9320783">
            <a:off x="7999140" y="314093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9497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7424039" y="2516459"/>
            <a:ext cx="2843943" cy="595031"/>
            <a:chOff x="458243" y="1646663"/>
            <a:chExt cx="2843943" cy="595031"/>
          </a:xfrm>
        </p:grpSpPr>
        <p:sp>
          <p:nvSpPr>
            <p:cNvPr id="45" name="TextBox 44"/>
            <p:cNvSpPr txBox="1"/>
            <p:nvPr/>
          </p:nvSpPr>
          <p:spPr>
            <a:xfrm>
              <a:off x="458243" y="187236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our new velocity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972B879D-6A1E-6D48-A8D7-BACD9642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397645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865757" y="6131830"/>
            <a:ext cx="57143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horizontally: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129240" y="252389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8125522" y="192916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9320783">
            <a:off x="7396974" y="262797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6787689" y="2036956"/>
            <a:ext cx="2878127" cy="543757"/>
            <a:chOff x="424059" y="1646663"/>
            <a:chExt cx="2878127" cy="543757"/>
          </a:xfrm>
        </p:grpSpPr>
        <p:sp>
          <p:nvSpPr>
            <p:cNvPr id="45" name="TextBox 44"/>
            <p:cNvSpPr txBox="1"/>
            <p:nvPr/>
          </p:nvSpPr>
          <p:spPr>
            <a:xfrm>
              <a:off x="424059" y="1821088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894958" y="3222705"/>
            <a:ext cx="602165" cy="535258"/>
            <a:chOff x="1906859" y="2163337"/>
            <a:chExt cx="602165" cy="535258"/>
          </a:xfrm>
        </p:grpSpPr>
        <p:sp>
          <p:nvSpPr>
            <p:cNvPr id="42" name="Freeform 4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Tenth heartbeat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844E7820-5654-8B4B-AA16-F689069F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1418440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7CEA17-4604-D649-9598-2A2F70B6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515B4B-7D95-3F44-9D73-3F037E87E3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116" y="1477712"/>
            <a:ext cx="7163767" cy="517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052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44EC13-C0EF-D04B-9D8A-017B499184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write some code!</a:t>
            </a:r>
          </a:p>
        </p:txBody>
      </p:sp>
    </p:spTree>
    <p:extLst>
      <p:ext uri="{BB962C8B-B14F-4D97-AF65-F5344CB8AC3E}">
        <p14:creationId xmlns:p14="http://schemas.microsoft.com/office/powerpoint/2010/main" val="33327952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CAC502-6F8D-3247-80A5-DC9038FCE5CA}"/>
              </a:ext>
            </a:extLst>
          </p:cNvPr>
          <p:cNvSpPr/>
          <p:nvPr/>
        </p:nvSpPr>
        <p:spPr>
          <a:xfrm>
            <a:off x="3606309" y="1399021"/>
            <a:ext cx="4910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80"/>
                </a:solidFill>
                <a:latin typeface="Courier" pitchFamily="2" charset="0"/>
                <a:cs typeface="Calibri" panose="020F0502020204030204" pitchFamily="34" charset="0"/>
              </a:rPr>
              <a:t>def </a:t>
            </a:r>
            <a:r>
              <a:rPr lang="en-US" sz="2800" dirty="0" err="1">
                <a:latin typeface="Courier" pitchFamily="2" charset="0"/>
                <a:cs typeface="Calibri" panose="020F0502020204030204" pitchFamily="34" charset="0"/>
              </a:rPr>
              <a:t>make_ball</a:t>
            </a:r>
            <a:r>
              <a:rPr lang="en-US" sz="2800" dirty="0">
                <a:latin typeface="Courier" pitchFamily="2" charset="0"/>
                <a:cs typeface="Calibri" panose="020F0502020204030204" pitchFamily="34" charset="0"/>
              </a:rPr>
              <a:t>(canvas):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1170B-6923-B14A-9851-AB166388307C}"/>
              </a:ext>
            </a:extLst>
          </p:cNvPr>
          <p:cNvSpPr txBox="1"/>
          <p:nvPr/>
        </p:nvSpPr>
        <p:spPr>
          <a:xfrm>
            <a:off x="3318617" y="2632107"/>
            <a:ext cx="500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27FF"/>
                </a:solidFill>
              </a:rPr>
              <a:t>Does this copy the canvas??!!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8DB57-F8C3-D84A-ABAB-BC6CF4372241}"/>
              </a:ext>
            </a:extLst>
          </p:cNvPr>
          <p:cNvSpPr txBox="1"/>
          <p:nvPr/>
        </p:nvSpPr>
        <p:spPr>
          <a:xfrm>
            <a:off x="2492645" y="4563552"/>
            <a:ext cx="7179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Variables are stored using a reference. Which is like a </a:t>
            </a:r>
            <a:r>
              <a:rPr lang="en-US" sz="3200" b="1" i="1" dirty="0">
                <a:solidFill>
                  <a:srgbClr val="0027FF"/>
                </a:solidFill>
              </a:rPr>
              <a:t>URL</a:t>
            </a:r>
            <a:r>
              <a:rPr lang="en-US" sz="3200" i="1" dirty="0"/>
              <a:t>. The URL gets copied when you pass the variable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23B2F7-8190-994C-A52C-DB09D308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Wait a minute….</a:t>
            </a:r>
          </a:p>
        </p:txBody>
      </p:sp>
    </p:spTree>
    <p:extLst>
      <p:ext uri="{BB962C8B-B14F-4D97-AF65-F5344CB8AC3E}">
        <p14:creationId xmlns:p14="http://schemas.microsoft.com/office/powerpoint/2010/main" val="104862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Animation Loop Structure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Move To Center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Practice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Bouncing Ball</a:t>
            </a:r>
          </a:p>
          <a:p>
            <a:r>
              <a:rPr lang="en-US" altLang="x-none" sz="3600" dirty="0"/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1210791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/>
              <a:t>Review: </a:t>
            </a:r>
            <a:r>
              <a:rPr lang="en-US" altLang="x-none" sz="3600" dirty="0"/>
              <a:t>Graphics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Animation Loop Structure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Move To Center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Practice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Bouncing Ball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7166444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E23B2F7-8190-994C-A52C-DB09D308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How do we share websites?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35208-9C92-3F44-9AE6-F9FA525A1805}"/>
              </a:ext>
            </a:extLst>
          </p:cNvPr>
          <p:cNvSpPr/>
          <p:nvPr/>
        </p:nvSpPr>
        <p:spPr>
          <a:xfrm>
            <a:off x="2562387" y="6246559"/>
            <a:ext cx="676931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u="sng" dirty="0">
                <a:solidFill>
                  <a:srgbClr val="0027FF"/>
                </a:solidFill>
              </a:rPr>
              <a:t>turkey21.csbridge.org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FC730-1245-2B4B-B028-ED48FCA9A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11" y="1154277"/>
            <a:ext cx="6542062" cy="53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D4D42-DD67-674F-830D-D1EBDE393AA5}"/>
              </a:ext>
            </a:extLst>
          </p:cNvPr>
          <p:cNvCxnSpPr/>
          <p:nvPr/>
        </p:nvCxnSpPr>
        <p:spPr>
          <a:xfrm>
            <a:off x="1903531" y="337801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F53F6D-F980-2644-A217-5A626753297F}"/>
              </a:ext>
            </a:extLst>
          </p:cNvPr>
          <p:cNvSpPr txBox="1"/>
          <p:nvPr/>
        </p:nvSpPr>
        <p:spPr>
          <a:xfrm>
            <a:off x="2274233" y="414897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FD7B848-B3DE-B740-83E7-D24E7282B7F3}"/>
              </a:ext>
            </a:extLst>
          </p:cNvPr>
          <p:cNvSpPr/>
          <p:nvPr/>
        </p:nvSpPr>
        <p:spPr>
          <a:xfrm>
            <a:off x="2101239" y="4074839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FDFC90-C03A-5D41-91E5-AF0E93FE7564}"/>
              </a:ext>
            </a:extLst>
          </p:cNvPr>
          <p:cNvSpPr txBox="1"/>
          <p:nvPr/>
        </p:nvSpPr>
        <p:spPr>
          <a:xfrm>
            <a:off x="8205479" y="346935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9393F-1D58-8C43-B2CD-6C06D609A029}"/>
              </a:ext>
            </a:extLst>
          </p:cNvPr>
          <p:cNvSpPr txBox="1"/>
          <p:nvPr/>
        </p:nvSpPr>
        <p:spPr>
          <a:xfrm>
            <a:off x="3192755" y="346112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1C5E09-A508-0A4B-8FE1-232CDA8B79CA}"/>
              </a:ext>
            </a:extLst>
          </p:cNvPr>
          <p:cNvSpPr/>
          <p:nvPr/>
        </p:nvSpPr>
        <p:spPr>
          <a:xfrm>
            <a:off x="3092875" y="1197950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3E72B8-A18E-4840-9EA2-D3F43332D7FC}"/>
              </a:ext>
            </a:extLst>
          </p:cNvPr>
          <p:cNvSpPr txBox="1"/>
          <p:nvPr/>
        </p:nvSpPr>
        <p:spPr>
          <a:xfrm>
            <a:off x="3038523" y="1181560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</p:spTree>
    <p:extLst>
      <p:ext uri="{BB962C8B-B14F-4D97-AF65-F5344CB8AC3E}">
        <p14:creationId xmlns:p14="http://schemas.microsoft.com/office/powerpoint/2010/main" val="21044815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1D904-F66D-5D45-B414-F3996B8137FD}"/>
              </a:ext>
            </a:extLst>
          </p:cNvPr>
          <p:cNvSpPr txBox="1"/>
          <p:nvPr/>
        </p:nvSpPr>
        <p:spPr>
          <a:xfrm>
            <a:off x="3042833" y="1181563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FDBE52-D26D-BB4F-B335-10D2D618E61F}"/>
              </a:ext>
            </a:extLst>
          </p:cNvPr>
          <p:cNvCxnSpPr/>
          <p:nvPr/>
        </p:nvCxnSpPr>
        <p:spPr>
          <a:xfrm>
            <a:off x="1907842" y="3378014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0F9043-02F7-C345-8529-ABC5B28A2E69}"/>
              </a:ext>
            </a:extLst>
          </p:cNvPr>
          <p:cNvSpPr txBox="1"/>
          <p:nvPr/>
        </p:nvSpPr>
        <p:spPr>
          <a:xfrm>
            <a:off x="2278544" y="414898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804F7C4-92A9-8F43-A33E-AB6D8C6BBED1}"/>
              </a:ext>
            </a:extLst>
          </p:cNvPr>
          <p:cNvSpPr/>
          <p:nvPr/>
        </p:nvSpPr>
        <p:spPr>
          <a:xfrm>
            <a:off x="2105550" y="4074842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BFA727-B178-024F-9711-A2F547F20473}"/>
              </a:ext>
            </a:extLst>
          </p:cNvPr>
          <p:cNvSpPr txBox="1"/>
          <p:nvPr/>
        </p:nvSpPr>
        <p:spPr>
          <a:xfrm>
            <a:off x="2406229" y="4746225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5EDD90-0988-634F-AF9D-9E571B04EE4A}"/>
              </a:ext>
            </a:extLst>
          </p:cNvPr>
          <p:cNvSpPr txBox="1"/>
          <p:nvPr/>
        </p:nvSpPr>
        <p:spPr>
          <a:xfrm>
            <a:off x="8209790" y="3469362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8F7B67-2FBA-C048-A8C7-ADDA7341BDBB}"/>
              </a:ext>
            </a:extLst>
          </p:cNvPr>
          <p:cNvSpPr txBox="1"/>
          <p:nvPr/>
        </p:nvSpPr>
        <p:spPr>
          <a:xfrm>
            <a:off x="3197066" y="3461123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E12C359-3E77-D14C-BA0C-16FF6DE1DE74}"/>
              </a:ext>
            </a:extLst>
          </p:cNvPr>
          <p:cNvSpPr/>
          <p:nvPr/>
        </p:nvSpPr>
        <p:spPr>
          <a:xfrm>
            <a:off x="4260878" y="4447109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67349FE-76FB-FA47-A975-C81E42C06900}"/>
              </a:ext>
            </a:extLst>
          </p:cNvPr>
          <p:cNvSpPr/>
          <p:nvPr/>
        </p:nvSpPr>
        <p:spPr>
          <a:xfrm>
            <a:off x="3097186" y="1492421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06D4174-AD1D-704A-BF83-BB7E5E609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7"/>
            <a:ext cx="3035300" cy="33147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1DB33F8-F75D-3342-B47E-FC9994534F5B}"/>
              </a:ext>
            </a:extLst>
          </p:cNvPr>
          <p:cNvSpPr txBox="1"/>
          <p:nvPr/>
        </p:nvSpPr>
        <p:spPr>
          <a:xfrm>
            <a:off x="3577525" y="4335467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176227-2084-9948-B2AD-8E75A489710A}"/>
              </a:ext>
            </a:extLst>
          </p:cNvPr>
          <p:cNvSpPr txBox="1"/>
          <p:nvPr/>
        </p:nvSpPr>
        <p:spPr>
          <a:xfrm>
            <a:off x="8332922" y="3774945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331D491-8966-7E44-BB8F-1656C4E2EE50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881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A698F-DA0D-9D41-8291-EC468FBD6C34}"/>
              </a:ext>
            </a:extLst>
          </p:cNvPr>
          <p:cNvSpPr txBox="1"/>
          <p:nvPr/>
        </p:nvSpPr>
        <p:spPr>
          <a:xfrm>
            <a:off x="3042833" y="1181565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73468-52FB-EC4E-9F3B-53C37CCD495B}"/>
              </a:ext>
            </a:extLst>
          </p:cNvPr>
          <p:cNvCxnSpPr/>
          <p:nvPr/>
        </p:nvCxnSpPr>
        <p:spPr>
          <a:xfrm>
            <a:off x="1907842" y="3378016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90935F2-C925-6C4A-A810-A6E7B1CE90C0}"/>
              </a:ext>
            </a:extLst>
          </p:cNvPr>
          <p:cNvSpPr txBox="1"/>
          <p:nvPr/>
        </p:nvSpPr>
        <p:spPr>
          <a:xfrm>
            <a:off x="2278544" y="4148984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15C73BA-D2EE-C64B-B41B-ED8C35E1BC10}"/>
              </a:ext>
            </a:extLst>
          </p:cNvPr>
          <p:cNvSpPr/>
          <p:nvPr/>
        </p:nvSpPr>
        <p:spPr>
          <a:xfrm>
            <a:off x="2105550" y="4074844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34BA16-B9E0-B348-9BC9-767FB1037A18}"/>
              </a:ext>
            </a:extLst>
          </p:cNvPr>
          <p:cNvSpPr txBox="1"/>
          <p:nvPr/>
        </p:nvSpPr>
        <p:spPr>
          <a:xfrm>
            <a:off x="2406229" y="474622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4022D9-3083-B94C-8B5B-4E44FA87669E}"/>
              </a:ext>
            </a:extLst>
          </p:cNvPr>
          <p:cNvSpPr txBox="1"/>
          <p:nvPr/>
        </p:nvSpPr>
        <p:spPr>
          <a:xfrm>
            <a:off x="8209790" y="346936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5B067F-2958-2F4B-913D-581384952356}"/>
              </a:ext>
            </a:extLst>
          </p:cNvPr>
          <p:cNvSpPr txBox="1"/>
          <p:nvPr/>
        </p:nvSpPr>
        <p:spPr>
          <a:xfrm>
            <a:off x="3197066" y="346112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789351E-A038-DA40-B8F9-52ACDA0232A9}"/>
              </a:ext>
            </a:extLst>
          </p:cNvPr>
          <p:cNvSpPr/>
          <p:nvPr/>
        </p:nvSpPr>
        <p:spPr>
          <a:xfrm>
            <a:off x="4260878" y="4447111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F7E53E4-E008-7A4F-846C-E00F636CBC8F}"/>
              </a:ext>
            </a:extLst>
          </p:cNvPr>
          <p:cNvSpPr/>
          <p:nvPr/>
        </p:nvSpPr>
        <p:spPr>
          <a:xfrm>
            <a:off x="3097186" y="1786891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1956A1F-8924-3F42-AC64-BB4AB17ED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9"/>
            <a:ext cx="3035300" cy="33147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000B799-C0B9-8E47-96BF-6449DC3D00B1}"/>
              </a:ext>
            </a:extLst>
          </p:cNvPr>
          <p:cNvSpPr txBox="1"/>
          <p:nvPr/>
        </p:nvSpPr>
        <p:spPr>
          <a:xfrm>
            <a:off x="3771253" y="48391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D741AA-0BB4-0E40-9A85-7D43550C131D}"/>
              </a:ext>
            </a:extLst>
          </p:cNvPr>
          <p:cNvSpPr txBox="1"/>
          <p:nvPr/>
        </p:nvSpPr>
        <p:spPr>
          <a:xfrm>
            <a:off x="8332922" y="3774947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712857C3-0570-374C-BFB8-8746D8EF545C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147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EB18573-D765-A045-9E0E-5E5BF77CF4E9}"/>
              </a:ext>
            </a:extLst>
          </p:cNvPr>
          <p:cNvSpPr/>
          <p:nvPr/>
        </p:nvSpPr>
        <p:spPr>
          <a:xfrm>
            <a:off x="3019695" y="2313830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EC77EF-323C-5149-9BBC-8C207832584A}"/>
              </a:ext>
            </a:extLst>
          </p:cNvPr>
          <p:cNvSpPr txBox="1"/>
          <p:nvPr/>
        </p:nvSpPr>
        <p:spPr>
          <a:xfrm>
            <a:off x="2292047" y="5829238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6B1CC11-86D2-6D4F-8593-5115AD056D2E}"/>
              </a:ext>
            </a:extLst>
          </p:cNvPr>
          <p:cNvSpPr/>
          <p:nvPr/>
        </p:nvSpPr>
        <p:spPr>
          <a:xfrm>
            <a:off x="2119054" y="5755098"/>
            <a:ext cx="3353842" cy="110290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C3D354-291F-E84F-B7CF-333188CC1F48}"/>
              </a:ext>
            </a:extLst>
          </p:cNvPr>
          <p:cNvSpPr txBox="1"/>
          <p:nvPr/>
        </p:nvSpPr>
        <p:spPr>
          <a:xfrm>
            <a:off x="2326155" y="642520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F68D073-A7B0-3A4F-9313-C8C9DB986E0D}"/>
              </a:ext>
            </a:extLst>
          </p:cNvPr>
          <p:cNvSpPr/>
          <p:nvPr/>
        </p:nvSpPr>
        <p:spPr>
          <a:xfrm>
            <a:off x="3601354" y="6370096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284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EB18573-D765-A045-9E0E-5E5BF77CF4E9}"/>
              </a:ext>
            </a:extLst>
          </p:cNvPr>
          <p:cNvSpPr/>
          <p:nvPr/>
        </p:nvSpPr>
        <p:spPr>
          <a:xfrm>
            <a:off x="3019695" y="2313830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EC77EF-323C-5149-9BBC-8C207832584A}"/>
              </a:ext>
            </a:extLst>
          </p:cNvPr>
          <p:cNvSpPr txBox="1"/>
          <p:nvPr/>
        </p:nvSpPr>
        <p:spPr>
          <a:xfrm>
            <a:off x="2292047" y="5829238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6B1CC11-86D2-6D4F-8593-5115AD056D2E}"/>
              </a:ext>
            </a:extLst>
          </p:cNvPr>
          <p:cNvSpPr/>
          <p:nvPr/>
        </p:nvSpPr>
        <p:spPr>
          <a:xfrm>
            <a:off x="2119054" y="5755098"/>
            <a:ext cx="3353842" cy="110290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C3D354-291F-E84F-B7CF-333188CC1F48}"/>
              </a:ext>
            </a:extLst>
          </p:cNvPr>
          <p:cNvSpPr txBox="1"/>
          <p:nvPr/>
        </p:nvSpPr>
        <p:spPr>
          <a:xfrm>
            <a:off x="2326155" y="642520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F68D073-A7B0-3A4F-9313-C8C9DB986E0D}"/>
              </a:ext>
            </a:extLst>
          </p:cNvPr>
          <p:cNvSpPr/>
          <p:nvPr/>
        </p:nvSpPr>
        <p:spPr>
          <a:xfrm>
            <a:off x="3601354" y="6370096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1F81B-890C-8E4D-9C60-13653DD0BD3F}"/>
              </a:ext>
            </a:extLst>
          </p:cNvPr>
          <p:cNvSpPr txBox="1"/>
          <p:nvPr/>
        </p:nvSpPr>
        <p:spPr>
          <a:xfrm>
            <a:off x="3769041" y="63563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2CF61A9-E3EE-8242-A37A-CAE49AB89C49}"/>
              </a:ext>
            </a:extLst>
          </p:cNvPr>
          <p:cNvSpPr/>
          <p:nvPr/>
        </p:nvSpPr>
        <p:spPr>
          <a:xfrm>
            <a:off x="4257960" y="5755098"/>
            <a:ext cx="4074962" cy="85039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835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EB18573-D765-A045-9E0E-5E5BF77CF4E9}"/>
              </a:ext>
            </a:extLst>
          </p:cNvPr>
          <p:cNvSpPr/>
          <p:nvPr/>
        </p:nvSpPr>
        <p:spPr>
          <a:xfrm>
            <a:off x="3019695" y="2596857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EC77EF-323C-5149-9BBC-8C207832584A}"/>
              </a:ext>
            </a:extLst>
          </p:cNvPr>
          <p:cNvSpPr txBox="1"/>
          <p:nvPr/>
        </p:nvSpPr>
        <p:spPr>
          <a:xfrm>
            <a:off x="2292047" y="5829238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6B1CC11-86D2-6D4F-8593-5115AD056D2E}"/>
              </a:ext>
            </a:extLst>
          </p:cNvPr>
          <p:cNvSpPr/>
          <p:nvPr/>
        </p:nvSpPr>
        <p:spPr>
          <a:xfrm>
            <a:off x="2119054" y="5755098"/>
            <a:ext cx="3353842" cy="110290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C3D354-291F-E84F-B7CF-333188CC1F48}"/>
              </a:ext>
            </a:extLst>
          </p:cNvPr>
          <p:cNvSpPr txBox="1"/>
          <p:nvPr/>
        </p:nvSpPr>
        <p:spPr>
          <a:xfrm>
            <a:off x="2326155" y="642520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F68D073-A7B0-3A4F-9313-C8C9DB986E0D}"/>
              </a:ext>
            </a:extLst>
          </p:cNvPr>
          <p:cNvSpPr/>
          <p:nvPr/>
        </p:nvSpPr>
        <p:spPr>
          <a:xfrm>
            <a:off x="3601354" y="6370096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1F81B-890C-8E4D-9C60-13653DD0BD3F}"/>
              </a:ext>
            </a:extLst>
          </p:cNvPr>
          <p:cNvSpPr txBox="1"/>
          <p:nvPr/>
        </p:nvSpPr>
        <p:spPr>
          <a:xfrm>
            <a:off x="3769041" y="63563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2CF61A9-E3EE-8242-A37A-CAE49AB89C49}"/>
              </a:ext>
            </a:extLst>
          </p:cNvPr>
          <p:cNvSpPr/>
          <p:nvPr/>
        </p:nvSpPr>
        <p:spPr>
          <a:xfrm>
            <a:off x="4257960" y="5755098"/>
            <a:ext cx="4074962" cy="85039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5C3A29-BF2E-7541-976C-0747B6B5A2FB}"/>
              </a:ext>
            </a:extLst>
          </p:cNvPr>
          <p:cNvSpPr/>
          <p:nvPr/>
        </p:nvSpPr>
        <p:spPr>
          <a:xfrm>
            <a:off x="8453481" y="4415679"/>
            <a:ext cx="751667" cy="751667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152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EC77EF-323C-5149-9BBC-8C207832584A}"/>
              </a:ext>
            </a:extLst>
          </p:cNvPr>
          <p:cNvSpPr txBox="1"/>
          <p:nvPr/>
        </p:nvSpPr>
        <p:spPr>
          <a:xfrm>
            <a:off x="2292047" y="5829238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6B1CC11-86D2-6D4F-8593-5115AD056D2E}"/>
              </a:ext>
            </a:extLst>
          </p:cNvPr>
          <p:cNvSpPr/>
          <p:nvPr/>
        </p:nvSpPr>
        <p:spPr>
          <a:xfrm>
            <a:off x="2119054" y="5755098"/>
            <a:ext cx="3353842" cy="110290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C3D354-291F-E84F-B7CF-333188CC1F48}"/>
              </a:ext>
            </a:extLst>
          </p:cNvPr>
          <p:cNvSpPr txBox="1"/>
          <p:nvPr/>
        </p:nvSpPr>
        <p:spPr>
          <a:xfrm>
            <a:off x="2326155" y="6425206"/>
            <a:ext cx="1290738" cy="461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F68D073-A7B0-3A4F-9313-C8C9DB986E0D}"/>
              </a:ext>
            </a:extLst>
          </p:cNvPr>
          <p:cNvSpPr/>
          <p:nvPr/>
        </p:nvSpPr>
        <p:spPr>
          <a:xfrm>
            <a:off x="3601354" y="6370096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1F81B-890C-8E4D-9C60-13653DD0BD3F}"/>
              </a:ext>
            </a:extLst>
          </p:cNvPr>
          <p:cNvSpPr txBox="1"/>
          <p:nvPr/>
        </p:nvSpPr>
        <p:spPr>
          <a:xfrm>
            <a:off x="3769041" y="6356337"/>
            <a:ext cx="418704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42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2CF61A9-E3EE-8242-A37A-CAE49AB89C49}"/>
              </a:ext>
            </a:extLst>
          </p:cNvPr>
          <p:cNvSpPr/>
          <p:nvPr/>
        </p:nvSpPr>
        <p:spPr>
          <a:xfrm>
            <a:off x="4257960" y="5755098"/>
            <a:ext cx="4074962" cy="85039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5C3A29-BF2E-7541-976C-0747B6B5A2FB}"/>
              </a:ext>
            </a:extLst>
          </p:cNvPr>
          <p:cNvSpPr/>
          <p:nvPr/>
        </p:nvSpPr>
        <p:spPr>
          <a:xfrm>
            <a:off x="8453481" y="4415679"/>
            <a:ext cx="751667" cy="751667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C9120BF-AF3E-0944-9616-C79FE940718A}"/>
              </a:ext>
            </a:extLst>
          </p:cNvPr>
          <p:cNvSpPr/>
          <p:nvPr/>
        </p:nvSpPr>
        <p:spPr>
          <a:xfrm>
            <a:off x="3150322" y="2971218"/>
            <a:ext cx="278862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152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5C3A29-BF2E-7541-976C-0747B6B5A2FB}"/>
              </a:ext>
            </a:extLst>
          </p:cNvPr>
          <p:cNvSpPr/>
          <p:nvPr/>
        </p:nvSpPr>
        <p:spPr>
          <a:xfrm>
            <a:off x="8453481" y="4415679"/>
            <a:ext cx="751667" cy="751667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39C042A-D2C7-0749-8E06-E133D0F8D91B}"/>
              </a:ext>
            </a:extLst>
          </p:cNvPr>
          <p:cNvSpPr/>
          <p:nvPr/>
        </p:nvSpPr>
        <p:spPr>
          <a:xfrm>
            <a:off x="3445897" y="1752571"/>
            <a:ext cx="2603608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803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Idea: Passing Parameters</a:t>
            </a: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81EBEA4D-386E-564C-AF7B-6B95E253A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8094" y="2117523"/>
            <a:ext cx="5306739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When passing variables, some act just like you are passing a URL. </a:t>
            </a:r>
          </a:p>
          <a:p>
            <a:pPr algn="ctr"/>
            <a:endParaRPr lang="en-US" sz="3600" dirty="0">
              <a:latin typeface="+mn-lt"/>
              <a:cs typeface="Courier"/>
            </a:endParaRPr>
          </a:p>
          <a:p>
            <a:pPr algn="ctr"/>
            <a:r>
              <a:rPr lang="en-US" sz="3600" dirty="0">
                <a:latin typeface="+mn-lt"/>
                <a:cs typeface="Courier"/>
              </a:rPr>
              <a:t>That allows functions to modify the variable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DB48CA-10F6-8F44-8FC5-3DE9F206C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971" y="213997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50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F3C6BE-A8E0-A846-8D1B-C9F7E6B4C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our last episode…</a:t>
            </a:r>
          </a:p>
        </p:txBody>
      </p:sp>
    </p:spTree>
    <p:extLst>
      <p:ext uri="{BB962C8B-B14F-4D97-AF65-F5344CB8AC3E}">
        <p14:creationId xmlns:p14="http://schemas.microsoft.com/office/powerpoint/2010/main" val="1066269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/>
              <a:t>Review: </a:t>
            </a:r>
            <a:r>
              <a:rPr lang="en-US" altLang="x-none" sz="3600" dirty="0"/>
              <a:t>Graphics</a:t>
            </a:r>
          </a:p>
          <a:p>
            <a:r>
              <a:rPr lang="en-US" altLang="x-none" sz="3600" dirty="0"/>
              <a:t>Animation Loop Structure</a:t>
            </a:r>
          </a:p>
          <a:p>
            <a:r>
              <a:rPr lang="en-US" altLang="x-none" sz="3600" b="1" dirty="0"/>
              <a:t>Example</a:t>
            </a:r>
            <a:r>
              <a:rPr lang="en-US" altLang="x-none" sz="3600" dirty="0"/>
              <a:t>: Move To Center</a:t>
            </a:r>
          </a:p>
          <a:p>
            <a:r>
              <a:rPr lang="en-US" altLang="x-none" sz="3600" b="1" dirty="0"/>
              <a:t>Practice</a:t>
            </a:r>
            <a:r>
              <a:rPr lang="en-US" altLang="x-none" sz="3600" dirty="0"/>
              <a:t>: Bouncing Ball</a:t>
            </a:r>
          </a:p>
          <a:p>
            <a:r>
              <a:rPr lang="en-US" altLang="x-none" sz="3600" dirty="0"/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41461287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044B4-0FE2-E046-B350-E1C405350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soon…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E597D-D932-174D-B8BC-6A6A11E14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450" y="1404257"/>
            <a:ext cx="4167100" cy="545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787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E592D-99DB-8945-A4A9-656903D9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9D682-27CE-F642-A64A-9AB884AD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425" y="1524000"/>
            <a:ext cx="5645150" cy="468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405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3DE48-B910-8647-843E-7D7BD3AA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E7195-A0AC-314C-86EA-A9D19E5D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371600"/>
            <a:ext cx="6966857" cy="5307323"/>
          </a:xfrm>
        </p:spPr>
        <p:txBody>
          <a:bodyPr/>
          <a:lstStyle/>
          <a:p>
            <a:r>
              <a:rPr lang="en-US" b="1" dirty="0" err="1"/>
              <a:t>Quickstart</a:t>
            </a:r>
            <a:r>
              <a:rPr lang="en-US" b="1" dirty="0"/>
              <a:t>: </a:t>
            </a:r>
            <a:r>
              <a:rPr lang="en-US" dirty="0"/>
              <a:t>Program a mystery square… (???)</a:t>
            </a:r>
          </a:p>
          <a:p>
            <a:r>
              <a:rPr lang="en-US" b="1" dirty="0"/>
              <a:t>Section: </a:t>
            </a:r>
            <a:r>
              <a:rPr lang="en-US" dirty="0"/>
              <a:t>Complete the implementation of the bouncing ball program</a:t>
            </a:r>
          </a:p>
          <a:p>
            <a:r>
              <a:rPr lang="en-US" b="1" dirty="0"/>
              <a:t>Project:</a:t>
            </a:r>
            <a:r>
              <a:rPr lang="en-US" dirty="0"/>
              <a:t> Use animation to create your own short film!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2CA591-B5CD-F440-A244-A154DEBD2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116" y="1243067"/>
            <a:ext cx="3712484" cy="2675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46D826-739B-5B41-BB2E-CF7ACC255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850" y="3766457"/>
            <a:ext cx="3917950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E43D2-EDD8-DB40-8EC5-AD1A43193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104" y="3966028"/>
            <a:ext cx="3234946" cy="219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8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17D2-52C2-F94B-8F57-9D7596D0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B0338-5EA2-8545-BE2B-6247BF42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for your section’s </a:t>
            </a:r>
            <a:r>
              <a:rPr lang="en-US" dirty="0" err="1"/>
              <a:t>quickstart</a:t>
            </a:r>
            <a:r>
              <a:rPr lang="en-US" dirty="0"/>
              <a:t> time!</a:t>
            </a:r>
          </a:p>
          <a:p>
            <a:r>
              <a:rPr lang="en-US" dirty="0"/>
              <a:t>Check your section’s Ed group for 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55277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E15A-BC8D-3B42-BF81-90F62C8C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From </a:t>
            </a:r>
            <a:r>
              <a:rPr lang="en-US" dirty="0" err="1"/>
              <a:t>Tkinter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4479-6F4E-F040-9E75-4CDE2F9F5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from </a:t>
            </a:r>
            <a:r>
              <a:rPr lang="en-US" dirty="0"/>
              <a:t>graphics</a:t>
            </a:r>
            <a:r>
              <a:rPr lang="en-US" b="1" dirty="0"/>
              <a:t> import </a:t>
            </a:r>
            <a:r>
              <a:rPr lang="en-US" dirty="0"/>
              <a:t>Canvas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136DF-057F-5D43-8E14-5F352990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98" y="1654628"/>
            <a:ext cx="7477604" cy="545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67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44C4-9B4F-8D4C-BCAC-345CAFA8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D4BD6-DED6-B045-A433-2361AF738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98" y="1400904"/>
            <a:ext cx="7477604" cy="545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50231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2867</TotalTime>
  <Words>2806</Words>
  <Application>Microsoft Macintosh PowerPoint</Application>
  <PresentationFormat>Widescreen</PresentationFormat>
  <Paragraphs>503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4" baseType="lpstr">
      <vt:lpstr>Andale Mono</vt:lpstr>
      <vt:lpstr>Arial</vt:lpstr>
      <vt:lpstr>Calibri</vt:lpstr>
      <vt:lpstr>Chalkboard</vt:lpstr>
      <vt:lpstr>Consolas</vt:lpstr>
      <vt:lpstr>Courier</vt:lpstr>
      <vt:lpstr>Courier New</vt:lpstr>
      <vt:lpstr>Tahoma</vt:lpstr>
      <vt:lpstr>Verdana</vt:lpstr>
      <vt:lpstr>1_Default Design</vt:lpstr>
      <vt:lpstr>CS Bridge, Lecture 10 Animation</vt:lpstr>
      <vt:lpstr>PowerPoint Presentation</vt:lpstr>
      <vt:lpstr>End Goal: Bouncing Ball!</vt:lpstr>
      <vt:lpstr>Checkpoint: “Move To Center”</vt:lpstr>
      <vt:lpstr>Lecture Plan</vt:lpstr>
      <vt:lpstr>Lecture Plan</vt:lpstr>
      <vt:lpstr>PowerPoint Presentation</vt:lpstr>
      <vt:lpstr>Graphics From Tkinter</vt:lpstr>
      <vt:lpstr>Add Square</vt:lpstr>
      <vt:lpstr>Add Square</vt:lpstr>
      <vt:lpstr>Add Square</vt:lpstr>
      <vt:lpstr>Add Square</vt:lpstr>
      <vt:lpstr>Add Square</vt:lpstr>
      <vt:lpstr>Add Square</vt:lpstr>
      <vt:lpstr>Add Square</vt:lpstr>
      <vt:lpstr>Add Square</vt:lpstr>
      <vt:lpstr>Add Square</vt:lpstr>
      <vt:lpstr>PowerPoint Presentation</vt:lpstr>
      <vt:lpstr>Lecture Plan</vt:lpstr>
      <vt:lpstr>PowerPoint Presentation</vt:lpstr>
      <vt:lpstr>Checkpoint: “Move To Center”</vt:lpstr>
      <vt:lpstr>Animation Loop</vt:lpstr>
      <vt:lpstr>Animation Loop</vt:lpstr>
      <vt:lpstr>Animation Loop</vt:lpstr>
      <vt:lpstr>Animation Loop</vt:lpstr>
      <vt:lpstr>Animation Loop</vt:lpstr>
      <vt:lpstr>Animation Loop</vt:lpstr>
      <vt:lpstr>Lecture Plan</vt:lpstr>
      <vt:lpstr>Checkpoint: “Move To Center”</vt:lpstr>
      <vt:lpstr>Animation Loop</vt:lpstr>
      <vt:lpstr>Animation Loop</vt:lpstr>
      <vt:lpstr>Animation Loop</vt:lpstr>
      <vt:lpstr>Animation Loop</vt:lpstr>
      <vt:lpstr>Animation Loop</vt:lpstr>
      <vt:lpstr>PowerPoint Presentation</vt:lpstr>
      <vt:lpstr>Move to Center</vt:lpstr>
      <vt:lpstr>More Helpful Graphics Functions</vt:lpstr>
      <vt:lpstr>PowerPoint Presentation</vt:lpstr>
      <vt:lpstr>Lecture Plan</vt:lpstr>
      <vt:lpstr>Bouncing Ball</vt:lpstr>
      <vt:lpstr>Bouncing Ball: Milestone 1 - Movement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PowerPoint Presentation</vt:lpstr>
      <vt:lpstr>Wait a minute….</vt:lpstr>
      <vt:lpstr>Lecture Plan</vt:lpstr>
      <vt:lpstr>How do we share websites?</vt:lpstr>
      <vt:lpstr>Passing Parameters</vt:lpstr>
      <vt:lpstr>Passing Parameters</vt:lpstr>
      <vt:lpstr>Passing Parameters</vt:lpstr>
      <vt:lpstr>Passing Parameters</vt:lpstr>
      <vt:lpstr>Passing Parameters</vt:lpstr>
      <vt:lpstr>Passing Parameters</vt:lpstr>
      <vt:lpstr>Passing Parameters</vt:lpstr>
      <vt:lpstr>Passing Parameters</vt:lpstr>
      <vt:lpstr>Key Idea: Passing Parameters</vt:lpstr>
      <vt:lpstr>Lecture Plan</vt:lpstr>
      <vt:lpstr>Coming soon…</vt:lpstr>
      <vt:lpstr>Graphics Resources</vt:lpstr>
      <vt:lpstr>Rest Of Today</vt:lpstr>
      <vt:lpstr>What’s Next?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Nick Troccoli</cp:lastModifiedBy>
  <cp:revision>146</cp:revision>
  <cp:lastPrinted>2020-05-01T18:59:43Z</cp:lastPrinted>
  <dcterms:created xsi:type="dcterms:W3CDTF">2016-06-22T10:46:22Z</dcterms:created>
  <dcterms:modified xsi:type="dcterms:W3CDTF">2021-08-09T00:59:30Z</dcterms:modified>
</cp:coreProperties>
</file>